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80" d="100"/>
          <a:sy n="80" d="100"/>
        </p:scale>
        <p:origin x="-96" y="-15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53A5D13E-D701-4E2E-B4CF-B71F459FECC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36651144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3A5D13E-D701-4E2E-B4CF-B71F459FECC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33323921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3A5D13E-D701-4E2E-B4CF-B71F459FECC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BCEFF2-2197-42CA-A6E0-45A1565AAECC}"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78755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3A5D13E-D701-4E2E-B4CF-B71F459FECC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41979254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3A5D13E-D701-4E2E-B4CF-B71F459FECC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CEFF2-2197-42CA-A6E0-45A1565AAECC}"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54771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53A5D13E-D701-4E2E-B4CF-B71F459FECC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41169461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3A5D13E-D701-4E2E-B4CF-B71F459FECC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13901223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3A5D13E-D701-4E2E-B4CF-B71F459FECC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1080525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53A5D13E-D701-4E2E-B4CF-B71F459FECC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8279634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3A5D13E-D701-4E2E-B4CF-B71F459FECCE}" type="datetimeFigureOut">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3209483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53A5D13E-D701-4E2E-B4CF-B71F459FECC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16865323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53A5D13E-D701-4E2E-B4CF-B71F459FECCE}" type="datetimeFigureOut">
              <a:rPr lang="en-US" smtClean="0"/>
              <a:t>9/13/2022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3328494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53A5D13E-D701-4E2E-B4CF-B71F459FECCE}" type="datetimeFigureOut">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167818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A5D13E-D701-4E2E-B4CF-B71F459FECCE}" type="datetimeFigureOut">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3058620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3A5D13E-D701-4E2E-B4CF-B71F459FECC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31446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53A5D13E-D701-4E2E-B4CF-B71F459FECCE}" type="datetimeFigureOut">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5BCEFF2-2197-42CA-A6E0-45A1565AAECC}" type="slidenum">
              <a:rPr lang="en-US" smtClean="0"/>
              <a:t>‹#›</a:t>
            </a:fld>
            <a:endParaRPr lang="en-US"/>
          </a:p>
        </p:txBody>
      </p:sp>
    </p:spTree>
    <p:extLst>
      <p:ext uri="{BB962C8B-B14F-4D97-AF65-F5344CB8AC3E}">
        <p14:creationId xmlns:p14="http://schemas.microsoft.com/office/powerpoint/2010/main" val="3011892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A5D13E-D701-4E2E-B4CF-B71F459FECCE}" type="datetimeFigureOut">
              <a:rPr lang="en-US" smtClean="0"/>
              <a:t>9/13/2022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5BCEFF2-2197-42CA-A6E0-45A1565AAECC}" type="slidenum">
              <a:rPr lang="en-US" smtClean="0"/>
              <a:t>‹#›</a:t>
            </a:fld>
            <a:endParaRPr lang="en-US"/>
          </a:p>
        </p:txBody>
      </p:sp>
    </p:spTree>
    <p:extLst>
      <p:ext uri="{BB962C8B-B14F-4D97-AF65-F5344CB8AC3E}">
        <p14:creationId xmlns:p14="http://schemas.microsoft.com/office/powerpoint/2010/main" val="3390264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187036"/>
            <a:ext cx="8653751" cy="6234546"/>
          </a:xfrm>
        </p:spPr>
        <p:txBody>
          <a:bodyPr>
            <a:normAutofit fontScale="90000"/>
          </a:bodyPr>
          <a:lstStyle/>
          <a:p>
            <a:pPr algn="ctr" rtl="1"/>
            <a:r>
              <a:rPr lang="ar-IQ" b="1" dirty="0" smtClean="0">
                <a:solidFill>
                  <a:srgbClr val="C00000"/>
                </a:solidFill>
                <a:latin typeface="Arabic Typesetting" panose="03020402040406030203" pitchFamily="66" charset="-78"/>
                <a:cs typeface="Arabic Typesetting" panose="03020402040406030203" pitchFamily="66" charset="-78"/>
              </a:rPr>
              <a:t/>
            </a:r>
            <a:br>
              <a:rPr lang="ar-IQ" b="1" dirty="0" smtClean="0">
                <a:solidFill>
                  <a:srgbClr val="C00000"/>
                </a:solidFill>
                <a:latin typeface="Arabic Typesetting" panose="03020402040406030203" pitchFamily="66" charset="-78"/>
                <a:cs typeface="Arabic Typesetting" panose="03020402040406030203" pitchFamily="66" charset="-78"/>
              </a:rPr>
            </a:br>
            <a:r>
              <a:rPr lang="ar-IQ" b="1" dirty="0">
                <a:solidFill>
                  <a:srgbClr val="C00000"/>
                </a:solidFill>
                <a:latin typeface="Arabic Typesetting" panose="03020402040406030203" pitchFamily="66" charset="-78"/>
                <a:cs typeface="Arabic Typesetting" panose="03020402040406030203" pitchFamily="66" charset="-78"/>
              </a:rPr>
              <a:t/>
            </a:r>
            <a:br>
              <a:rPr lang="ar-IQ" b="1" dirty="0">
                <a:solidFill>
                  <a:srgbClr val="C00000"/>
                </a:solidFill>
                <a:latin typeface="Arabic Typesetting" panose="03020402040406030203" pitchFamily="66" charset="-78"/>
                <a:cs typeface="Arabic Typesetting" panose="03020402040406030203" pitchFamily="66" charset="-78"/>
              </a:rPr>
            </a:br>
            <a:r>
              <a:rPr lang="ar-IQ" b="1" dirty="0" smtClean="0">
                <a:solidFill>
                  <a:srgbClr val="C00000"/>
                </a:solidFill>
                <a:latin typeface="Arabic Typesetting" panose="03020402040406030203" pitchFamily="66" charset="-78"/>
                <a:cs typeface="Arabic Typesetting" panose="03020402040406030203" pitchFamily="66" charset="-78"/>
              </a:rPr>
              <a:t/>
            </a:r>
            <a:br>
              <a:rPr lang="ar-IQ" b="1" dirty="0" smtClean="0">
                <a:solidFill>
                  <a:srgbClr val="C00000"/>
                </a:solidFill>
                <a:latin typeface="Arabic Typesetting" panose="03020402040406030203" pitchFamily="66" charset="-78"/>
                <a:cs typeface="Arabic Typesetting" panose="03020402040406030203" pitchFamily="66" charset="-78"/>
              </a:rPr>
            </a:br>
            <a:r>
              <a:rPr lang="ar-IQ" b="1" dirty="0">
                <a:solidFill>
                  <a:srgbClr val="C00000"/>
                </a:solidFill>
                <a:latin typeface="Arabic Typesetting" panose="03020402040406030203" pitchFamily="66" charset="-78"/>
                <a:cs typeface="Arabic Typesetting" panose="03020402040406030203" pitchFamily="66" charset="-78"/>
              </a:rPr>
              <a:t/>
            </a:r>
            <a:br>
              <a:rPr lang="ar-IQ" b="1" dirty="0">
                <a:solidFill>
                  <a:srgbClr val="C00000"/>
                </a:solidFill>
                <a:latin typeface="Arabic Typesetting" panose="03020402040406030203" pitchFamily="66" charset="-78"/>
                <a:cs typeface="Arabic Typesetting" panose="03020402040406030203" pitchFamily="66" charset="-78"/>
              </a:rPr>
            </a:br>
            <a:r>
              <a:rPr lang="ar-IQ" b="1" dirty="0" smtClean="0">
                <a:solidFill>
                  <a:srgbClr val="C00000"/>
                </a:solidFill>
                <a:latin typeface="Arabic Typesetting" panose="03020402040406030203" pitchFamily="66" charset="-78"/>
                <a:cs typeface="Arabic Typesetting" panose="03020402040406030203" pitchFamily="66" charset="-78"/>
              </a:rPr>
              <a:t>عقاقير </a:t>
            </a:r>
            <a:r>
              <a:rPr lang="ar-IQ" b="1" dirty="0">
                <a:solidFill>
                  <a:srgbClr val="C00000"/>
                </a:solidFill>
                <a:latin typeface="Arabic Typesetting" panose="03020402040406030203" pitchFamily="66" charset="-78"/>
                <a:cs typeface="Arabic Typesetting" panose="03020402040406030203" pitchFamily="66" charset="-78"/>
              </a:rPr>
              <a:t>طبية </a:t>
            </a:r>
            <a:r>
              <a:rPr lang="ar-IQ" b="1" dirty="0" smtClean="0">
                <a:solidFill>
                  <a:srgbClr val="C00000"/>
                </a:solidFill>
                <a:latin typeface="Arabic Typesetting" panose="03020402040406030203" pitchFamily="66" charset="-78"/>
                <a:cs typeface="Arabic Typesetting" panose="03020402040406030203" pitchFamily="66" charset="-78"/>
              </a:rPr>
              <a:t>عملي</a:t>
            </a:r>
            <a:br>
              <a:rPr lang="ar-IQ" b="1" dirty="0" smtClean="0">
                <a:solidFill>
                  <a:srgbClr val="C00000"/>
                </a:solidFill>
                <a:latin typeface="Arabic Typesetting" panose="03020402040406030203" pitchFamily="66" charset="-78"/>
                <a:cs typeface="Arabic Typesetting" panose="03020402040406030203" pitchFamily="66" charset="-78"/>
              </a:rPr>
            </a:br>
            <a:r>
              <a:rPr lang="ar-IQ" b="1" dirty="0" smtClean="0">
                <a:solidFill>
                  <a:srgbClr val="C00000"/>
                </a:solidFill>
                <a:latin typeface="Arabic Typesetting" panose="03020402040406030203" pitchFamily="66" charset="-78"/>
                <a:cs typeface="Arabic Typesetting" panose="03020402040406030203" pitchFamily="66" charset="-78"/>
              </a:rPr>
              <a:t>محاضرة </a:t>
            </a:r>
            <a:br>
              <a:rPr lang="ar-IQ" b="1" dirty="0" smtClean="0">
                <a:solidFill>
                  <a:srgbClr val="C00000"/>
                </a:solidFill>
                <a:latin typeface="Arabic Typesetting" panose="03020402040406030203" pitchFamily="66" charset="-78"/>
                <a:cs typeface="Arabic Typesetting" panose="03020402040406030203" pitchFamily="66" charset="-78"/>
              </a:rPr>
            </a:br>
            <a:r>
              <a:rPr lang="ar-IQ" b="1" dirty="0">
                <a:solidFill>
                  <a:srgbClr val="C00000"/>
                </a:solidFill>
                <a:latin typeface="Arabic Typesetting" panose="03020402040406030203" pitchFamily="66" charset="-78"/>
                <a:cs typeface="Arabic Typesetting" panose="03020402040406030203" pitchFamily="66" charset="-78"/>
              </a:rPr>
              <a:t>2</a:t>
            </a:r>
            <a:br>
              <a:rPr lang="ar-IQ" b="1" dirty="0">
                <a:solidFill>
                  <a:srgbClr val="C00000"/>
                </a:solidFill>
                <a:latin typeface="Arabic Typesetting" panose="03020402040406030203" pitchFamily="66" charset="-78"/>
                <a:cs typeface="Arabic Typesetting" panose="03020402040406030203" pitchFamily="66" charset="-78"/>
              </a:rPr>
            </a:br>
            <a:r>
              <a:rPr lang="ar-IQ" b="1" dirty="0">
                <a:solidFill>
                  <a:srgbClr val="92278F">
                    <a:lumMod val="75000"/>
                  </a:srgbClr>
                </a:solidFill>
                <a:latin typeface="Arabic Typesetting" panose="03020402040406030203" pitchFamily="66" charset="-78"/>
                <a:cs typeface="Arabic Typesetting" panose="03020402040406030203" pitchFamily="66" charset="-78"/>
              </a:rPr>
              <a:t>كلية الزراعة</a:t>
            </a:r>
            <a:r>
              <a:rPr lang="ar-IQ" sz="4900" b="1" dirty="0">
                <a:solidFill>
                  <a:srgbClr val="92278F">
                    <a:lumMod val="75000"/>
                  </a:srgbClr>
                </a:solidFill>
                <a:latin typeface="Arabic Typesetting" panose="03020402040406030203" pitchFamily="66" charset="-78"/>
                <a:cs typeface="Arabic Typesetting" panose="03020402040406030203" pitchFamily="66" charset="-78"/>
              </a:rPr>
              <a:t>/ قسم المحاصيل الحقلية</a:t>
            </a:r>
            <a:r>
              <a:rPr lang="ar-IQ" sz="4900" dirty="0">
                <a:solidFill>
                  <a:srgbClr val="92278F">
                    <a:lumMod val="75000"/>
                  </a:srgbClr>
                </a:solidFill>
                <a:latin typeface="Arabic Typesetting" panose="03020402040406030203" pitchFamily="66" charset="-78"/>
                <a:cs typeface="Arabic Typesetting" panose="03020402040406030203" pitchFamily="66" charset="-78"/>
              </a:rPr>
              <a:t/>
            </a:r>
            <a:br>
              <a:rPr lang="ar-IQ" sz="4900" dirty="0">
                <a:solidFill>
                  <a:srgbClr val="92278F">
                    <a:lumMod val="75000"/>
                  </a:srgbClr>
                </a:solidFill>
                <a:latin typeface="Arabic Typesetting" panose="03020402040406030203" pitchFamily="66" charset="-78"/>
                <a:cs typeface="Arabic Typesetting" panose="03020402040406030203" pitchFamily="66" charset="-78"/>
              </a:rPr>
            </a:br>
            <a:r>
              <a:rPr lang="ar-IQ" b="1" dirty="0">
                <a:solidFill>
                  <a:srgbClr val="92278F">
                    <a:lumMod val="75000"/>
                  </a:srgbClr>
                </a:solidFill>
                <a:latin typeface="Arabic Typesetting" panose="03020402040406030203" pitchFamily="66" charset="-78"/>
                <a:cs typeface="Arabic Typesetting" panose="03020402040406030203" pitchFamily="66" charset="-78"/>
              </a:rPr>
              <a:t>المرحلة الرابعة</a:t>
            </a:r>
            <a:br>
              <a:rPr lang="ar-IQ" b="1" dirty="0">
                <a:solidFill>
                  <a:srgbClr val="92278F">
                    <a:lumMod val="75000"/>
                  </a:srgbClr>
                </a:solidFill>
                <a:latin typeface="Arabic Typesetting" panose="03020402040406030203" pitchFamily="66" charset="-78"/>
                <a:cs typeface="Arabic Typesetting" panose="03020402040406030203" pitchFamily="66" charset="-78"/>
              </a:rPr>
            </a:br>
            <a:r>
              <a:rPr lang="ar-IQ" b="1" dirty="0">
                <a:solidFill>
                  <a:srgbClr val="92278F">
                    <a:lumMod val="75000"/>
                  </a:srgbClr>
                </a:solidFill>
                <a:latin typeface="Arabic Typesetting" panose="03020402040406030203" pitchFamily="66" charset="-78"/>
                <a:cs typeface="Arabic Typesetting" panose="03020402040406030203" pitchFamily="66" charset="-78"/>
              </a:rPr>
              <a:t>مدرس المادة </a:t>
            </a:r>
            <a:r>
              <a:rPr lang="ar-IQ" sz="4900" dirty="0">
                <a:solidFill>
                  <a:srgbClr val="92278F">
                    <a:lumMod val="75000"/>
                  </a:srgbClr>
                </a:solidFill>
                <a:latin typeface="Arabic Typesetting" panose="03020402040406030203" pitchFamily="66" charset="-78"/>
                <a:cs typeface="Arabic Typesetting" panose="03020402040406030203" pitchFamily="66" charset="-78"/>
              </a:rPr>
              <a:t/>
            </a:r>
            <a:br>
              <a:rPr lang="ar-IQ" sz="4900" dirty="0">
                <a:solidFill>
                  <a:srgbClr val="92278F">
                    <a:lumMod val="75000"/>
                  </a:srgbClr>
                </a:solidFill>
                <a:latin typeface="Arabic Typesetting" panose="03020402040406030203" pitchFamily="66" charset="-78"/>
                <a:cs typeface="Arabic Typesetting" panose="03020402040406030203" pitchFamily="66" charset="-78"/>
              </a:rPr>
            </a:br>
            <a:r>
              <a:rPr lang="ar-IQ" b="1" dirty="0">
                <a:solidFill>
                  <a:srgbClr val="0070C0"/>
                </a:solidFill>
                <a:latin typeface="Arabic Typesetting" panose="03020402040406030203" pitchFamily="66" charset="-78"/>
                <a:cs typeface="Arabic Typesetting" panose="03020402040406030203" pitchFamily="66" charset="-78"/>
              </a:rPr>
              <a:t/>
            </a:r>
            <a:br>
              <a:rPr lang="ar-IQ" b="1" dirty="0">
                <a:solidFill>
                  <a:srgbClr val="0070C0"/>
                </a:solidFill>
                <a:latin typeface="Arabic Typesetting" panose="03020402040406030203" pitchFamily="66" charset="-78"/>
                <a:cs typeface="Arabic Typesetting" panose="03020402040406030203" pitchFamily="66" charset="-78"/>
              </a:rPr>
            </a:br>
            <a:endParaRPr lang="en-US" dirty="0"/>
          </a:p>
        </p:txBody>
      </p:sp>
      <p:sp>
        <p:nvSpPr>
          <p:cNvPr id="3" name="عنوان فرعي 2"/>
          <p:cNvSpPr>
            <a:spLocks noGrp="1"/>
          </p:cNvSpPr>
          <p:nvPr>
            <p:ph type="subTitle" idx="1"/>
          </p:nvPr>
        </p:nvSpPr>
        <p:spPr>
          <a:xfrm>
            <a:off x="2589213" y="4777380"/>
            <a:ext cx="8915399" cy="1810455"/>
          </a:xfrm>
        </p:spPr>
        <p:txBody>
          <a:bodyPr>
            <a:normAutofit/>
          </a:bodyPr>
          <a:lstStyle/>
          <a:p>
            <a:pPr algn="ctr"/>
            <a:r>
              <a:rPr lang="ar-IQ" sz="4400" b="1" cap="all" dirty="0" err="1">
                <a:solidFill>
                  <a:srgbClr val="C00000"/>
                </a:solidFill>
                <a:latin typeface="Arabic Typesetting" panose="03020402040406030203" pitchFamily="66" charset="-78"/>
                <a:cs typeface="Arabic Typesetting" panose="03020402040406030203" pitchFamily="66" charset="-78"/>
              </a:rPr>
              <a:t>م.م.رغد</a:t>
            </a:r>
            <a:r>
              <a:rPr lang="ar-IQ" sz="4400" b="1" cap="all">
                <a:solidFill>
                  <a:srgbClr val="C00000"/>
                </a:solidFill>
                <a:latin typeface="Arabic Typesetting" panose="03020402040406030203" pitchFamily="66" charset="-78"/>
                <a:cs typeface="Arabic Typesetting" panose="03020402040406030203" pitchFamily="66" charset="-78"/>
              </a:rPr>
              <a:t> صباح حسن</a:t>
            </a:r>
            <a:endParaRPr lang="en-US" dirty="0">
              <a:solidFill>
                <a:srgbClr val="C00000"/>
              </a:solidFill>
            </a:endParaRPr>
          </a:p>
        </p:txBody>
      </p:sp>
    </p:spTree>
    <p:extLst>
      <p:ext uri="{BB962C8B-B14F-4D97-AF65-F5344CB8AC3E}">
        <p14:creationId xmlns:p14="http://schemas.microsoft.com/office/powerpoint/2010/main" val="26934156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905001" y="624110"/>
            <a:ext cx="9599612" cy="709390"/>
          </a:xfrm>
        </p:spPr>
        <p:txBody>
          <a:bodyPr/>
          <a:lstStyle/>
          <a:p>
            <a:pPr algn="r" rtl="1"/>
            <a:r>
              <a:rPr lang="ar-IQ" b="1" dirty="0">
                <a:solidFill>
                  <a:schemeClr val="accent1">
                    <a:lumMod val="50000"/>
                  </a:schemeClr>
                </a:solidFill>
                <a:ea typeface="Calibri" panose="020F0502020204030204" pitchFamily="34" charset="0"/>
                <a:cs typeface="Simplified Arabic" panose="02020603050405020304" pitchFamily="18" charset="-78"/>
              </a:rPr>
              <a:t>تختلف النباتات من حيث احتياجها الى درجة الحرارة المناسبة لها </a:t>
            </a:r>
            <a:endParaRPr lang="en-US" b="1" dirty="0">
              <a:solidFill>
                <a:schemeClr val="accent1">
                  <a:lumMod val="50000"/>
                </a:schemeClr>
              </a:solidFill>
            </a:endParaRPr>
          </a:p>
        </p:txBody>
      </p:sp>
      <p:sp>
        <p:nvSpPr>
          <p:cNvPr id="3" name="عنصر نائب للمحتوى 2"/>
          <p:cNvSpPr>
            <a:spLocks noGrp="1"/>
          </p:cNvSpPr>
          <p:nvPr>
            <p:ph idx="1"/>
          </p:nvPr>
        </p:nvSpPr>
        <p:spPr>
          <a:xfrm>
            <a:off x="1485107" y="2324100"/>
            <a:ext cx="10439400" cy="2552700"/>
          </a:xfrm>
        </p:spPr>
        <p:txBody>
          <a:bodyPr>
            <a:noAutofit/>
          </a:bodyPr>
          <a:lstStyle/>
          <a:p>
            <a:pPr lvl="0" algn="r" rtl="1">
              <a:lnSpc>
                <a:spcPct val="107000"/>
              </a:lnSpc>
              <a:spcBef>
                <a:spcPts val="0"/>
              </a:spcBef>
              <a:spcAft>
                <a:spcPts val="800"/>
              </a:spcAft>
              <a:buFont typeface="Wingdings" panose="05000000000000000000" pitchFamily="2" charset="2"/>
              <a:buChar char="§"/>
            </a:pPr>
            <a:r>
              <a:rPr lang="ar-IQ" sz="28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تحتاج القرفة والفلفل الحار والسنامكي الى درجات حرارة مرتفعة نوعا ما </a:t>
            </a:r>
            <a:endParaRPr lang="en-US" sz="20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Wingdings" panose="05000000000000000000" pitchFamily="2" charset="2"/>
              <a:buChar char="§"/>
            </a:pPr>
            <a:r>
              <a:rPr lang="ar-IQ" sz="28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هناك نباتات أخرى مثل الديجتالس </a:t>
            </a:r>
            <a:r>
              <a:rPr lang="ar-IQ" sz="2800" b="1" dirty="0" err="1">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والبوربوريا</a:t>
            </a:r>
            <a:r>
              <a:rPr lang="ar-IQ" sz="28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a:t>
            </a:r>
            <a:r>
              <a:rPr lang="ar-IQ" sz="2800" b="1" dirty="0" err="1">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واللاوند</a:t>
            </a:r>
            <a:r>
              <a:rPr lang="ar-IQ" sz="28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 لا تقوى على احتمال مثل هذه الدرجات</a:t>
            </a:r>
            <a:endParaRPr lang="en-US" sz="20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a:p>
            <a:pPr lvl="0" algn="r" rtl="1">
              <a:lnSpc>
                <a:spcPct val="107000"/>
              </a:lnSpc>
              <a:spcBef>
                <a:spcPts val="0"/>
              </a:spcBef>
              <a:spcAft>
                <a:spcPts val="800"/>
              </a:spcAft>
              <a:buFont typeface="Wingdings" panose="05000000000000000000" pitchFamily="2" charset="2"/>
              <a:buChar char="§"/>
            </a:pPr>
            <a:r>
              <a:rPr lang="ar-IQ" sz="2800"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وهناك بعض النباتات تفضل بالإضافة الى الحرارة توفر رطوبة مثل الصبار والحنظل</a:t>
            </a:r>
            <a:r>
              <a:rPr lang="ar-IQ" sz="2800"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a:t>
            </a:r>
            <a:endParaRPr lang="en-US" sz="20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895484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251" y="1295400"/>
            <a:ext cx="9885362" cy="609600"/>
          </a:xfrm>
        </p:spPr>
        <p:txBody>
          <a:bodyPr>
            <a:normAutofit fontScale="90000"/>
          </a:bodyPr>
          <a:lstStyle/>
          <a:p>
            <a:pPr marR="0" lvl="0" algn="just" rtl="1">
              <a:lnSpc>
                <a:spcPct val="107000"/>
              </a:lnSpc>
              <a:spcBef>
                <a:spcPts val="0"/>
              </a:spcBef>
              <a:spcAft>
                <a:spcPts val="800"/>
              </a:spcAft>
            </a:pPr>
            <a:r>
              <a:rPr lang="ar-IQ"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وفي دراسة أجريت على نبات الزعفران وجد ان الزعفران قليل التأثر بأرتفاع درجات الحرارة </a:t>
            </a:r>
            <a:r>
              <a:rPr lang="ar-IQ" b="1" dirty="0" smtClean="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لأنه </a:t>
            </a:r>
            <a:r>
              <a:rPr lang="ar-IQ"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ينتج بروتينات خاصة تسمى بروتينات الصدمة الحرارية تحميها من التأثيرات السامة للحرارة العالية تفوق 40 م والتأثيرات السامة لدرجات الحرارة المنخفضة اقل من 10 م لذلك تعتبر نبتة ريفية تتحمل ظروفا مناخية قاسية جدا نظرا لمورفولوجيتها وفسيولوجيتها شرط ان لا تصادف هذه الحرارة احدى المراحل الحساسة للنبتة.</a:t>
            </a:r>
            <a:r>
              <a:rPr lang="en-US" sz="28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t/>
            </a:r>
            <a:br>
              <a:rPr lang="en-US" sz="2800" b="1" dirty="0">
                <a:solidFill>
                  <a:schemeClr val="accent1">
                    <a:lumMod val="75000"/>
                  </a:schemeClr>
                </a:solidFill>
                <a:latin typeface="Calibri" panose="020F0502020204030204" pitchFamily="34" charset="0"/>
                <a:ea typeface="Calibri" panose="020F0502020204030204" pitchFamily="34" charset="0"/>
                <a:cs typeface="Arial" panose="020B0604020202020204" pitchFamily="34" charset="0"/>
              </a:rPr>
            </a:br>
            <a:endParaRPr lang="en-US" b="1" dirty="0">
              <a:solidFill>
                <a:schemeClr val="accent1">
                  <a:lumMod val="75000"/>
                </a:schemeClr>
              </a:solidFill>
            </a:endParaRPr>
          </a:p>
        </p:txBody>
      </p:sp>
      <p:sp>
        <p:nvSpPr>
          <p:cNvPr id="3" name="عنصر نائب للمحتوى 2"/>
          <p:cNvSpPr>
            <a:spLocks noGrp="1"/>
          </p:cNvSpPr>
          <p:nvPr>
            <p:ph idx="1"/>
          </p:nvPr>
        </p:nvSpPr>
        <p:spPr>
          <a:xfrm>
            <a:off x="2589212" y="5865502"/>
            <a:ext cx="89154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667100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219200" y="624110"/>
            <a:ext cx="10285413" cy="1280890"/>
          </a:xfrm>
        </p:spPr>
        <p:txBody>
          <a:bodyPr>
            <a:noAutofit/>
          </a:bodyPr>
          <a:lstStyle/>
          <a:p>
            <a:pPr algn="r" rtl="1"/>
            <a:r>
              <a:rPr lang="ar-IQ" b="1" dirty="0">
                <a:solidFill>
                  <a:schemeClr val="accent1">
                    <a:lumMod val="75000"/>
                  </a:schemeClr>
                </a:solidFill>
                <a:ea typeface="Calibri" panose="020F0502020204030204" pitchFamily="34" charset="0"/>
                <a:cs typeface="Simplified Arabic" panose="02020603050405020304" pitchFamily="18" charset="-78"/>
              </a:rPr>
              <a:t>في دراسة أجريت على القرنفل وجد انه </a:t>
            </a:r>
            <a:r>
              <a:rPr lang="ar-IQ" b="1" dirty="0" err="1">
                <a:solidFill>
                  <a:schemeClr val="accent1">
                    <a:lumMod val="75000"/>
                  </a:schemeClr>
                </a:solidFill>
                <a:ea typeface="Calibri" panose="020F0502020204030204" pitchFamily="34" charset="0"/>
                <a:cs typeface="Simplified Arabic" panose="02020603050405020304" pitchFamily="18" charset="-78"/>
              </a:rPr>
              <a:t>يلائمة</a:t>
            </a:r>
            <a:r>
              <a:rPr lang="ar-IQ" b="1" dirty="0">
                <a:solidFill>
                  <a:schemeClr val="accent1">
                    <a:lumMod val="75000"/>
                  </a:schemeClr>
                </a:solidFill>
                <a:ea typeface="Calibri" panose="020F0502020204030204" pitchFamily="34" charset="0"/>
                <a:cs typeface="Simplified Arabic" panose="02020603050405020304" pitchFamily="18" charset="-78"/>
              </a:rPr>
              <a:t> جو منخفض الحرارة ليلا أكثر منه نهارا (3-8) م وينتج عن دفء الجو قلة التفرعات الجانبية وبطيء النمو بسبب ارتفاع سرعة التنفس واستهلاك كميات أكبر من الكاربوهيدرات كذلك وجد ان عدد البتلات يقل عند ارتفاع الحرارة ليلا.</a:t>
            </a:r>
            <a:endParaRPr lang="en-US" b="1" dirty="0">
              <a:solidFill>
                <a:schemeClr val="accent1">
                  <a:lumMod val="75000"/>
                </a:schemeClr>
              </a:solidFill>
            </a:endParaRPr>
          </a:p>
        </p:txBody>
      </p:sp>
      <p:sp>
        <p:nvSpPr>
          <p:cNvPr id="3" name="عنصر نائب للمحتوى 2"/>
          <p:cNvSpPr>
            <a:spLocks noGrp="1"/>
          </p:cNvSpPr>
          <p:nvPr>
            <p:ph idx="1"/>
          </p:nvPr>
        </p:nvSpPr>
        <p:spPr>
          <a:xfrm>
            <a:off x="1390651" y="3600450"/>
            <a:ext cx="10113962" cy="2310772"/>
          </a:xfrm>
        </p:spPr>
        <p:txBody>
          <a:bodyPr>
            <a:normAutofit/>
          </a:bodyPr>
          <a:lstStyle/>
          <a:p>
            <a:pPr lvl="0" algn="just" rtl="1">
              <a:lnSpc>
                <a:spcPct val="107000"/>
              </a:lnSpc>
              <a:spcBef>
                <a:spcPts val="0"/>
              </a:spcBef>
              <a:spcAft>
                <a:spcPts val="800"/>
              </a:spcAft>
              <a:buFont typeface="Symbol" panose="05050102010706020507" pitchFamily="18" charset="2"/>
              <a:buChar char=""/>
            </a:pPr>
            <a:r>
              <a:rPr lang="ar-IQ" sz="36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وعلى العموم عند زراعة محصول طبي يجب العناية بدراسة متطلباته من الضوء والحرارة دراسة وافية قبل البدء في </a:t>
            </a:r>
            <a:r>
              <a:rPr lang="ar-IQ" sz="3600" b="1" dirty="0" err="1">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زراعتة</a:t>
            </a:r>
            <a:r>
              <a:rPr lang="ar-IQ" sz="36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 حتى يعطي النتيجة المرجوة من </a:t>
            </a:r>
            <a:r>
              <a:rPr lang="ar-IQ" sz="3600" b="1" dirty="0" err="1">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زراعتة</a:t>
            </a:r>
            <a:r>
              <a:rPr lang="ar-IQ" sz="36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 </a:t>
            </a:r>
            <a:endParaRPr lang="en-US" sz="2800" b="1" dirty="0">
              <a:solidFill>
                <a:schemeClr val="accent2">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723232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IQ" sz="4400" b="1" dirty="0" smtClean="0">
                <a:solidFill>
                  <a:srgbClr val="C00000"/>
                </a:solidFill>
              </a:rPr>
              <a:t>الاسئلة</a:t>
            </a:r>
            <a:endParaRPr lang="en-US" b="1" dirty="0">
              <a:solidFill>
                <a:srgbClr val="C00000"/>
              </a:solidFill>
            </a:endParaRPr>
          </a:p>
        </p:txBody>
      </p:sp>
      <p:sp>
        <p:nvSpPr>
          <p:cNvPr id="3" name="عنصر نائب للمحتوى 2"/>
          <p:cNvSpPr>
            <a:spLocks noGrp="1"/>
          </p:cNvSpPr>
          <p:nvPr>
            <p:ph idx="1"/>
          </p:nvPr>
        </p:nvSpPr>
        <p:spPr/>
        <p:txBody>
          <a:bodyPr>
            <a:normAutofit/>
          </a:bodyPr>
          <a:lstStyle/>
          <a:p>
            <a:pPr algn="r" rtl="1"/>
            <a:r>
              <a:rPr lang="ar-IQ" sz="3200" b="1" dirty="0" smtClean="0">
                <a:solidFill>
                  <a:schemeClr val="accent6">
                    <a:lumMod val="50000"/>
                  </a:schemeClr>
                </a:solidFill>
              </a:rPr>
              <a:t>عرف بروتينات الصدمة الحرارية</a:t>
            </a:r>
          </a:p>
          <a:p>
            <a:pPr algn="r" rtl="1"/>
            <a:r>
              <a:rPr lang="ar-IQ" sz="3200" b="1" dirty="0" smtClean="0">
                <a:solidFill>
                  <a:schemeClr val="accent6">
                    <a:lumMod val="50000"/>
                  </a:schemeClr>
                </a:solidFill>
              </a:rPr>
              <a:t>عرف </a:t>
            </a:r>
            <a:r>
              <a:rPr lang="ar-IQ" sz="3200" b="1" dirty="0" err="1" smtClean="0">
                <a:solidFill>
                  <a:schemeClr val="accent6">
                    <a:lumMod val="50000"/>
                  </a:schemeClr>
                </a:solidFill>
              </a:rPr>
              <a:t>الكشليريا</a:t>
            </a:r>
            <a:endParaRPr lang="ar-IQ" sz="3200" b="1" dirty="0" smtClean="0">
              <a:solidFill>
                <a:schemeClr val="accent6">
                  <a:lumMod val="50000"/>
                </a:schemeClr>
              </a:solidFill>
            </a:endParaRPr>
          </a:p>
          <a:p>
            <a:pPr algn="r" rtl="1"/>
            <a:r>
              <a:rPr lang="ar-IQ" sz="3200" b="1" dirty="0" smtClean="0">
                <a:solidFill>
                  <a:schemeClr val="accent6">
                    <a:lumMod val="50000"/>
                  </a:schemeClr>
                </a:solidFill>
              </a:rPr>
              <a:t>كيف تؤثر الحرارة على الزيوت الطيارة</a:t>
            </a:r>
            <a:endParaRPr lang="en-US" sz="3200" b="1" dirty="0">
              <a:solidFill>
                <a:schemeClr val="accent6">
                  <a:lumMod val="50000"/>
                </a:schemeClr>
              </a:solidFill>
            </a:endParaRPr>
          </a:p>
        </p:txBody>
      </p:sp>
    </p:spTree>
    <p:extLst>
      <p:ext uri="{BB962C8B-B14F-4D97-AF65-F5344CB8AC3E}">
        <p14:creationId xmlns:p14="http://schemas.microsoft.com/office/powerpoint/2010/main" val="3263791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3" y="533401"/>
            <a:ext cx="8915399" cy="647699"/>
          </a:xfrm>
        </p:spPr>
        <p:txBody>
          <a:bodyPr>
            <a:normAutofit fontScale="90000"/>
          </a:bodyPr>
          <a:lstStyle/>
          <a:p>
            <a:pPr algn="r" rtl="1"/>
            <a:r>
              <a:rPr lang="ar-IQ" sz="4000" b="1" dirty="0" smtClean="0"/>
              <a:t>المحاضرة / 2</a:t>
            </a:r>
            <a:endParaRPr lang="en-US" sz="4000" b="1" dirty="0"/>
          </a:p>
        </p:txBody>
      </p:sp>
      <p:sp>
        <p:nvSpPr>
          <p:cNvPr id="3" name="عنوان فرعي 2"/>
          <p:cNvSpPr>
            <a:spLocks noGrp="1"/>
          </p:cNvSpPr>
          <p:nvPr>
            <p:ph type="subTitle" idx="1"/>
          </p:nvPr>
        </p:nvSpPr>
        <p:spPr>
          <a:xfrm>
            <a:off x="1676401" y="1752600"/>
            <a:ext cx="9828212" cy="4151063"/>
          </a:xfrm>
        </p:spPr>
        <p:txBody>
          <a:bodyPr>
            <a:normAutofit/>
          </a:bodyPr>
          <a:lstStyle/>
          <a:p>
            <a:pPr algn="r" rtl="1"/>
            <a:r>
              <a:rPr lang="ar-IQ" sz="5400" b="1" dirty="0">
                <a:solidFill>
                  <a:schemeClr val="accent2">
                    <a:lumMod val="50000"/>
                  </a:schemeClr>
                </a:solidFill>
                <a:latin typeface="Arabic Typesetting" panose="03020402040406030203" pitchFamily="66" charset="-78"/>
                <a:cs typeface="Arabic Typesetting" panose="03020402040406030203" pitchFamily="66" charset="-78"/>
              </a:rPr>
              <a:t>درجة الحرارة: </a:t>
            </a:r>
            <a:r>
              <a:rPr lang="ar-IQ" sz="3600" b="1" dirty="0">
                <a:solidFill>
                  <a:schemeClr val="accent2">
                    <a:lumMod val="75000"/>
                  </a:schemeClr>
                </a:solidFill>
                <a:latin typeface="Arabic Typesetting" panose="03020402040406030203" pitchFamily="66" charset="-78"/>
                <a:cs typeface="Arabic Typesetting" panose="03020402040406030203" pitchFamily="66" charset="-78"/>
              </a:rPr>
              <a:t>درجة الح </a:t>
            </a:r>
            <a:r>
              <a:rPr lang="ar-IQ" sz="3600" b="1" dirty="0" err="1">
                <a:solidFill>
                  <a:schemeClr val="accent2">
                    <a:lumMod val="75000"/>
                  </a:schemeClr>
                </a:solidFill>
                <a:latin typeface="Arabic Typesetting" panose="03020402040406030203" pitchFamily="66" charset="-78"/>
                <a:cs typeface="Arabic Typesetting" panose="03020402040406030203" pitchFamily="66" charset="-78"/>
              </a:rPr>
              <a:t>اررة</a:t>
            </a:r>
            <a:r>
              <a:rPr lang="ar-IQ" sz="3600" b="1" dirty="0">
                <a:solidFill>
                  <a:schemeClr val="accent2">
                    <a:lumMod val="75000"/>
                  </a:schemeClr>
                </a:solidFill>
                <a:latin typeface="Arabic Typesetting" panose="03020402040406030203" pitchFamily="66" charset="-78"/>
                <a:cs typeface="Arabic Typesetting" panose="03020402040406030203" pitchFamily="66" charset="-78"/>
              </a:rPr>
              <a:t> بالنسبة للنباتات عامة والنباتات الطبية خاصة ال تقل في أهميتها عن الضوء والمصدر الضوئي والح </a:t>
            </a:r>
            <a:r>
              <a:rPr lang="ar-IQ" sz="3600" b="1" dirty="0" err="1">
                <a:solidFill>
                  <a:schemeClr val="accent2">
                    <a:lumMod val="75000"/>
                  </a:schemeClr>
                </a:solidFill>
                <a:latin typeface="Arabic Typesetting" panose="03020402040406030203" pitchFamily="66" charset="-78"/>
                <a:cs typeface="Arabic Typesetting" panose="03020402040406030203" pitchFamily="66" charset="-78"/>
              </a:rPr>
              <a:t>ارري</a:t>
            </a:r>
            <a:r>
              <a:rPr lang="ar-IQ" sz="3600" b="1" dirty="0">
                <a:solidFill>
                  <a:schemeClr val="accent2">
                    <a:lumMod val="75000"/>
                  </a:schemeClr>
                </a:solidFill>
                <a:latin typeface="Arabic Typesetting" panose="03020402040406030203" pitchFamily="66" charset="-78"/>
                <a:cs typeface="Arabic Typesetting" panose="03020402040406030203" pitchFamily="66" charset="-78"/>
              </a:rPr>
              <a:t> للقشرة </a:t>
            </a:r>
            <a:r>
              <a:rPr lang="ar-IQ" sz="3600" b="1" dirty="0" err="1">
                <a:solidFill>
                  <a:schemeClr val="accent2">
                    <a:lumMod val="75000"/>
                  </a:schemeClr>
                </a:solidFill>
                <a:latin typeface="Arabic Typesetting" panose="03020402040406030203" pitchFamily="66" charset="-78"/>
                <a:cs typeface="Arabic Typesetting" panose="03020402040406030203" pitchFamily="66" charset="-78"/>
              </a:rPr>
              <a:t>األرضية</a:t>
            </a:r>
            <a:r>
              <a:rPr lang="ar-IQ" sz="3600" b="1" dirty="0">
                <a:solidFill>
                  <a:schemeClr val="accent2">
                    <a:lumMod val="75000"/>
                  </a:schemeClr>
                </a:solidFill>
                <a:latin typeface="Arabic Typesetting" panose="03020402040406030203" pitchFamily="66" charset="-78"/>
                <a:cs typeface="Arabic Typesetting" panose="03020402040406030203" pitchFamily="66" charset="-78"/>
              </a:rPr>
              <a:t> هو اشعة الشمس التي تعطي 08 %من طاقتها على شكل موجات حرارية هي </a:t>
            </a:r>
            <a:r>
              <a:rPr lang="ar-IQ" sz="3600" b="1" dirty="0" err="1">
                <a:solidFill>
                  <a:schemeClr val="accent2">
                    <a:lumMod val="75000"/>
                  </a:schemeClr>
                </a:solidFill>
                <a:latin typeface="Arabic Typesetting" panose="03020402040406030203" pitchFamily="66" charset="-78"/>
                <a:cs typeface="Arabic Typesetting" panose="03020402040406030203" pitchFamily="66" charset="-78"/>
              </a:rPr>
              <a:t>االشعة</a:t>
            </a:r>
            <a:r>
              <a:rPr lang="ar-IQ" sz="3600" b="1" dirty="0">
                <a:solidFill>
                  <a:schemeClr val="accent2">
                    <a:lumMod val="75000"/>
                  </a:schemeClr>
                </a:solidFill>
                <a:latin typeface="Arabic Typesetting" panose="03020402040406030203" pitchFamily="66" charset="-78"/>
                <a:cs typeface="Arabic Typesetting" panose="03020402040406030203" pitchFamily="66" charset="-78"/>
              </a:rPr>
              <a:t> تحت الحمراء وظروف درجات الحرارة وتغيرها في المكان الواحد على مدار اليوم او على مدار السنة من اهم العوامل المصيرية بالنسبة لحياة النبات ولكل نبات </a:t>
            </a:r>
            <a:endParaRPr lang="en-US" sz="3600" b="1" dirty="0">
              <a:solidFill>
                <a:schemeClr val="accent2">
                  <a:lumMod val="75000"/>
                </a:schemeClr>
              </a:solidFill>
              <a:latin typeface="Arabic Typesetting" panose="03020402040406030203" pitchFamily="66" charset="-78"/>
              <a:cs typeface="Arabic Typesetting" panose="03020402040406030203" pitchFamily="66" charset="-78"/>
            </a:endParaRPr>
          </a:p>
        </p:txBody>
      </p:sp>
    </p:spTree>
    <p:extLst>
      <p:ext uri="{BB962C8B-B14F-4D97-AF65-F5344CB8AC3E}">
        <p14:creationId xmlns:p14="http://schemas.microsoft.com/office/powerpoint/2010/main" val="58876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76401" y="323850"/>
            <a:ext cx="9828211" cy="45719"/>
          </a:xfrm>
        </p:spPr>
        <p:txBody>
          <a:bodyPr>
            <a:normAutofit fontScale="90000"/>
          </a:bodyPr>
          <a:lstStyle/>
          <a:p>
            <a:pPr marR="0" lvl="0" algn="just" rtl="1">
              <a:lnSpc>
                <a:spcPct val="107000"/>
              </a:lnSpc>
              <a:spcBef>
                <a:spcPts val="0"/>
              </a:spcBef>
              <a:spcAft>
                <a:spcPts val="800"/>
              </a:spcAft>
            </a:pP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676401" y="1447800"/>
            <a:ext cx="9828211" cy="3905250"/>
          </a:xfrm>
        </p:spPr>
        <p:txBody>
          <a:bodyPr/>
          <a:lstStyle/>
          <a:p>
            <a:pPr marL="742950" indent="-742950" algn="r" rtl="1">
              <a:buFont typeface="Wingdings" panose="05000000000000000000" pitchFamily="2" charset="2"/>
              <a:buChar char="q"/>
            </a:pPr>
            <a:r>
              <a:rPr lang="ar-IQ" sz="32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درجة الحرارة العظمى </a:t>
            </a:r>
            <a:r>
              <a:rPr lang="ar-IQ" sz="3200" dirty="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a:t>
            </a:r>
            <a:r>
              <a:rPr lang="ar-IQ" sz="3200" b="1" dirty="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وهي اعلى درجة يمكن ان يحدث عندها النمو</a:t>
            </a:r>
            <a:r>
              <a:rPr lang="ar-IQ" sz="3200" dirty="0" smtClean="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a:t>
            </a:r>
          </a:p>
          <a:p>
            <a:pPr marL="742950" indent="-742950" algn="r" rtl="1">
              <a:buFont typeface="Wingdings" panose="05000000000000000000" pitchFamily="2" charset="2"/>
              <a:buChar char="q"/>
            </a:pPr>
            <a:r>
              <a:rPr lang="ar-IQ" sz="3200" b="1" dirty="0" smtClean="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درجة </a:t>
            </a:r>
            <a:r>
              <a:rPr lang="ar-IQ" sz="32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الحرارة الصغرى </a:t>
            </a:r>
            <a:r>
              <a:rPr lang="ar-IQ" sz="3200" dirty="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a:t>
            </a:r>
            <a:r>
              <a:rPr lang="ar-IQ" sz="3200" b="1" dirty="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وهي اقل درجة يمكن ان يحدث عندها النمو</a:t>
            </a:r>
            <a:r>
              <a:rPr lang="ar-IQ" sz="3200" dirty="0" smtClean="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a:t>
            </a:r>
          </a:p>
          <a:p>
            <a:pPr marL="628650" indent="-628650" algn="r" rtl="1">
              <a:buFont typeface="Wingdings" panose="05000000000000000000" pitchFamily="2" charset="2"/>
              <a:buChar char="q"/>
            </a:pPr>
            <a:r>
              <a:rPr lang="ar-IQ" sz="3200" dirty="0" smtClean="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 </a:t>
            </a:r>
            <a:r>
              <a:rPr lang="ar-IQ" sz="3200" b="1" dirty="0" smtClean="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درجة </a:t>
            </a:r>
            <a:r>
              <a:rPr lang="ar-IQ" sz="32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حرارة مثلى </a:t>
            </a:r>
            <a:r>
              <a:rPr lang="ar-IQ" sz="3200" dirty="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a:t>
            </a:r>
            <a:r>
              <a:rPr lang="ar-IQ" sz="3200" b="1" dirty="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وهي التي يحدث عندها اقصى معدل للنمو اعلى معدل للبناء الضوئي واقل معدل للتنفس</a:t>
            </a:r>
            <a:r>
              <a:rPr lang="ar-IQ" sz="3200" dirty="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rPr>
              <a:t>)، </a:t>
            </a:r>
            <a:endParaRPr lang="ar-IQ" sz="3200" dirty="0" smtClean="0">
              <a:solidFill>
                <a:prstClr val="black">
                  <a:lumMod val="85000"/>
                  <a:lumOff val="15000"/>
                </a:prstClr>
              </a:solidFill>
              <a:latin typeface="Calibri" panose="020F0502020204030204" pitchFamily="34" charset="0"/>
              <a:ea typeface="Calibri" panose="020F0502020204030204" pitchFamily="34" charset="0"/>
              <a:cs typeface="Simplified Arabic" panose="02020603050405020304" pitchFamily="18" charset="-78"/>
            </a:endParaRPr>
          </a:p>
          <a:p>
            <a:pPr marL="628650" indent="-628650" algn="r" rtl="1">
              <a:buFont typeface="Wingdings" panose="05000000000000000000" pitchFamily="2" charset="2"/>
              <a:buChar char="q"/>
            </a:pPr>
            <a:endParaRPr lang="ar-IQ" sz="3200" dirty="0">
              <a:solidFill>
                <a:prstClr val="black">
                  <a:lumMod val="85000"/>
                  <a:lumOff val="15000"/>
                </a:prstClr>
              </a:solidFill>
              <a:latin typeface="Calibri" panose="020F0502020204030204" pitchFamily="34" charset="0"/>
              <a:cs typeface="Simplified Arabic" panose="02020603050405020304" pitchFamily="18" charset="-78"/>
            </a:endParaRPr>
          </a:p>
          <a:p>
            <a:pPr marL="0" marR="0" algn="just" rtl="1">
              <a:lnSpc>
                <a:spcPct val="107000"/>
              </a:lnSpc>
              <a:spcBef>
                <a:spcPts val="0"/>
              </a:spcBef>
              <a:spcAft>
                <a:spcPts val="800"/>
              </a:spcAft>
            </a:pPr>
            <a:r>
              <a:rPr lang="ar-IQ" sz="2400"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والارتفاع عن العظمى والانخفاض عن الصغرى قد يؤدي الى توقف حياة النبات وبالتالي موتة، </a:t>
            </a:r>
            <a:endParaRPr lang="en-US" sz="2000" b="1"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endParaRPr>
          </a:p>
          <a:p>
            <a:pPr marL="628650" indent="-628650" algn="r" rtl="1">
              <a:buFont typeface="Wingdings" panose="05000000000000000000" pitchFamily="2" charset="2"/>
              <a:buChar char="q"/>
            </a:pPr>
            <a:endParaRPr lang="en-US" dirty="0"/>
          </a:p>
        </p:txBody>
      </p:sp>
    </p:spTree>
    <p:extLst>
      <p:ext uri="{BB962C8B-B14F-4D97-AF65-F5344CB8AC3E}">
        <p14:creationId xmlns:p14="http://schemas.microsoft.com/office/powerpoint/2010/main" val="79279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47850" y="986060"/>
            <a:ext cx="9656762" cy="5241392"/>
          </a:xfrm>
        </p:spPr>
        <p:txBody>
          <a:bodyPr>
            <a:noAutofit/>
          </a:bodyPr>
          <a:lstStyle/>
          <a:p>
            <a:pPr marL="0" marR="0" algn="just" rtl="1">
              <a:lnSpc>
                <a:spcPct val="107000"/>
              </a:lnSpc>
              <a:spcBef>
                <a:spcPts val="0"/>
              </a:spcBef>
              <a:spcAft>
                <a:spcPts val="800"/>
              </a:spcAft>
            </a:pPr>
            <a:r>
              <a:rPr lang="ar-IQ"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وتعتبر درجة 40م هي الدرجة العظمى لمعظم أنواع النباتات بعدها تبدأ معالم حياة النبات في التوقف، وكذلك درجة حرارة 10م تعتبر الدنيا لمعظم أنواع النباتات وعلى أي حال فأن فسيولوجية تحمل النباتات لدرجة الحرارة تتراوح بين درجتي 10 -30 م كما انها تختلف من نبات الى اخر ومع هذا فقد وجد نبات </a:t>
            </a:r>
            <a:r>
              <a:rPr lang="ar-IQ" b="1" dirty="0" err="1">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الكشليريا</a:t>
            </a:r>
            <a:r>
              <a:rPr lang="ar-IQ"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 </a:t>
            </a:r>
            <a:r>
              <a:rPr lang="en-US" b="1" dirty="0" err="1">
                <a:solidFill>
                  <a:schemeClr val="accent2">
                    <a:lumMod val="50000"/>
                  </a:schemeClr>
                </a:solidFill>
                <a:latin typeface="Simplified Arabic" panose="02020603050405020304" pitchFamily="18" charset="-78"/>
                <a:ea typeface="Calibri" panose="020F0502020204030204" pitchFamily="34" charset="0"/>
                <a:cs typeface="Arial" panose="020B0604020202020204" pitchFamily="34" charset="0"/>
              </a:rPr>
              <a:t>Cochlerea</a:t>
            </a:r>
            <a:r>
              <a:rPr lang="ar-IQ"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 الذي ينمو في المناطق المتجمدة يتحمل برودة تصل الى -46 م في حين ان درجة حرارة 2م تعتبر خطرة لنمو نباتات المناطق المتجمدة عامة.</a:t>
            </a:r>
            <a:endParaRPr lang="en-US" sz="3200" b="1" dirty="0">
              <a:solidFill>
                <a:schemeClr val="accent2">
                  <a:lumMod val="50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2589212" y="5865502"/>
            <a:ext cx="8915400" cy="45719"/>
          </a:xfrm>
        </p:spPr>
        <p:txBody>
          <a:bodyPr>
            <a:normAutofit fontScale="25000" lnSpcReduction="20000"/>
          </a:bodyPr>
          <a:lstStyle/>
          <a:p>
            <a:pPr algn="r" rtl="1"/>
            <a:endParaRPr lang="en-US" dirty="0"/>
          </a:p>
        </p:txBody>
      </p:sp>
    </p:spTree>
    <p:extLst>
      <p:ext uri="{BB962C8B-B14F-4D97-AF65-F5344CB8AC3E}">
        <p14:creationId xmlns:p14="http://schemas.microsoft.com/office/powerpoint/2010/main" val="1092620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619251" y="643160"/>
            <a:ext cx="9580561" cy="1280890"/>
          </a:xfrm>
        </p:spPr>
        <p:txBody>
          <a:bodyPr>
            <a:noAutofit/>
          </a:bodyPr>
          <a:lstStyle/>
          <a:p>
            <a:pPr marL="0" marR="0" algn="r" rtl="1">
              <a:lnSpc>
                <a:spcPct val="107000"/>
              </a:lnSpc>
              <a:spcBef>
                <a:spcPts val="0"/>
              </a:spcBef>
              <a:spcAft>
                <a:spcPts val="800"/>
              </a:spcAft>
            </a:pPr>
            <a:r>
              <a:rPr lang="ar-IQ" b="1" dirty="0">
                <a:solidFill>
                  <a:schemeClr val="accent2">
                    <a:lumMod val="50000"/>
                  </a:schemeClr>
                </a:solidFill>
                <a:latin typeface="Calibri" panose="020F0502020204030204" pitchFamily="34" charset="0"/>
                <a:ea typeface="Calibri" panose="020F0502020204030204" pitchFamily="34" charset="0"/>
                <a:cs typeface="Simplified Arabic" panose="02020603050405020304" pitchFamily="18" charset="-78"/>
              </a:rPr>
              <a:t>وعموما فأن زراعة نباتات في درجة حرارة لا تلائمه تجعله لا ينمو عادة وإذا نما فأنه من النادر او تقريبا من المستحيل ان يزهر او ينتج ثمارا.</a:t>
            </a:r>
            <a:r>
              <a:rPr lang="en-US" sz="3200" b="1"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t/>
            </a:r>
            <a:br>
              <a:rPr lang="en-US" sz="3200" b="1" dirty="0">
                <a:solidFill>
                  <a:schemeClr val="accent2">
                    <a:lumMod val="50000"/>
                  </a:schemeClr>
                </a:solidFill>
                <a:latin typeface="Calibri" panose="020F0502020204030204" pitchFamily="34" charset="0"/>
                <a:ea typeface="Calibri" panose="020F0502020204030204" pitchFamily="34" charset="0"/>
                <a:cs typeface="Arial" panose="020B0604020202020204" pitchFamily="34" charset="0"/>
              </a:rPr>
            </a:br>
            <a:endParaRPr lang="en-US" b="1" dirty="0">
              <a:solidFill>
                <a:schemeClr val="accent2">
                  <a:lumMod val="50000"/>
                </a:schemeClr>
              </a:solidFill>
            </a:endParaRPr>
          </a:p>
        </p:txBody>
      </p:sp>
      <p:sp>
        <p:nvSpPr>
          <p:cNvPr id="3" name="عنصر نائب للمحتوى 2"/>
          <p:cNvSpPr>
            <a:spLocks noGrp="1"/>
          </p:cNvSpPr>
          <p:nvPr>
            <p:ph idx="1"/>
          </p:nvPr>
        </p:nvSpPr>
        <p:spPr>
          <a:xfrm>
            <a:off x="1943100" y="3295650"/>
            <a:ext cx="9561512" cy="2615572"/>
          </a:xfrm>
        </p:spPr>
        <p:txBody>
          <a:bodyPr>
            <a:normAutofit/>
          </a:bodyPr>
          <a:lstStyle/>
          <a:p>
            <a:pPr algn="just" rtl="1"/>
            <a:r>
              <a:rPr lang="ar-IQ" sz="3600" b="1" dirty="0">
                <a:solidFill>
                  <a:schemeClr val="accent1">
                    <a:lumMod val="50000"/>
                  </a:schemeClr>
                </a:solidFill>
                <a:ea typeface="Calibri" panose="020F0502020204030204" pitchFamily="34" charset="0"/>
                <a:cs typeface="Simplified Arabic" panose="02020603050405020304" pitchFamily="18" charset="-78"/>
              </a:rPr>
              <a:t>وتعتبر درجة عاملا مهما في انبات البذور ولكل من بذور النباتات المختلفة درجة حرارة مثلى تنبت عندها بسهولة. وهناك تأثير على نوعية الانبات من حيث الجودة وقوة النمو عند اختلاف درجة الحرارة.</a:t>
            </a:r>
            <a:endParaRPr lang="en-US" sz="3600" b="1" dirty="0">
              <a:solidFill>
                <a:schemeClr val="accent1">
                  <a:lumMod val="50000"/>
                </a:schemeClr>
              </a:solidFill>
            </a:endParaRPr>
          </a:p>
        </p:txBody>
      </p:sp>
    </p:spTree>
    <p:extLst>
      <p:ext uri="{BB962C8B-B14F-4D97-AF65-F5344CB8AC3E}">
        <p14:creationId xmlns:p14="http://schemas.microsoft.com/office/powerpoint/2010/main" val="39949537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85951" y="624110"/>
            <a:ext cx="9618662" cy="1280890"/>
          </a:xfrm>
        </p:spPr>
        <p:txBody>
          <a:bodyPr>
            <a:normAutofit fontScale="90000"/>
          </a:bodyPr>
          <a:lstStyle/>
          <a:p>
            <a:pPr marL="0" marR="0" algn="just" rtl="1">
              <a:lnSpc>
                <a:spcPct val="107000"/>
              </a:lnSpc>
              <a:spcBef>
                <a:spcPts val="0"/>
              </a:spcBef>
              <a:spcAft>
                <a:spcPts val="800"/>
              </a:spcAft>
            </a:pPr>
            <a:r>
              <a:rPr lang="ar-IQ" b="1" dirty="0">
                <a:solidFill>
                  <a:schemeClr val="accent1">
                    <a:lumMod val="75000"/>
                  </a:schemeClr>
                </a:solidFill>
                <a:latin typeface="Calibri" panose="020F0502020204030204" pitchFamily="34" charset="0"/>
                <a:ea typeface="Calibri" panose="020F0502020204030204" pitchFamily="34" charset="0"/>
                <a:cs typeface="Simplified Arabic" panose="02020603050405020304" pitchFamily="18" charset="-78"/>
              </a:rPr>
              <a:t>وأيضا تؤثر درجة الحرارة على النمو بتأثيرها على عملية التركيب الضوئي، وبما ان المكونات الطبية هي نواتج ثانوية لعملية التركيب الضوئي فأن طبيعة وكمية هذه المواد في النباتات الطبية تتأثر تأثيرا مباشرا بعملية التمثيل الغذائي، وهذه بدورها تتأثر بدرجات الحرارة. </a:t>
            </a:r>
            <a:endParaRPr lang="en-US" sz="2800" b="1" dirty="0">
              <a:solidFill>
                <a:schemeClr val="accent1">
                  <a:lumMod val="75000"/>
                </a:schemeClr>
              </a:solidFill>
              <a:effectLst/>
              <a:latin typeface="Calibri" panose="020F0502020204030204" pitchFamily="34" charset="0"/>
              <a:ea typeface="Calibri" panose="020F0502020204030204" pitchFamily="34" charset="0"/>
              <a:cs typeface="Arial" panose="020B0604020202020204" pitchFamily="34" charset="0"/>
            </a:endParaRPr>
          </a:p>
        </p:txBody>
      </p:sp>
      <p:sp>
        <p:nvSpPr>
          <p:cNvPr id="3" name="عنصر نائب للمحتوى 2"/>
          <p:cNvSpPr>
            <a:spLocks noGrp="1"/>
          </p:cNvSpPr>
          <p:nvPr>
            <p:ph idx="1"/>
          </p:nvPr>
        </p:nvSpPr>
        <p:spPr>
          <a:xfrm>
            <a:off x="1885951" y="3124200"/>
            <a:ext cx="9618661" cy="2787022"/>
          </a:xfrm>
        </p:spPr>
        <p:txBody>
          <a:bodyPr/>
          <a:lstStyle/>
          <a:p>
            <a:pPr algn="just" rtl="1"/>
            <a:endParaRPr lang="en-US" dirty="0"/>
          </a:p>
        </p:txBody>
      </p:sp>
    </p:spTree>
    <p:extLst>
      <p:ext uri="{BB962C8B-B14F-4D97-AF65-F5344CB8AC3E}">
        <p14:creationId xmlns:p14="http://schemas.microsoft.com/office/powerpoint/2010/main" val="2740914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1405160"/>
            <a:ext cx="9675812" cy="3338290"/>
          </a:xfrm>
        </p:spPr>
        <p:txBody>
          <a:bodyPr>
            <a:normAutofit fontScale="90000"/>
          </a:bodyPr>
          <a:lstStyle/>
          <a:p>
            <a:pPr algn="just" rtl="1"/>
            <a:r>
              <a:rPr lang="ar-IQ" b="1" dirty="0">
                <a:solidFill>
                  <a:schemeClr val="accent6">
                    <a:lumMod val="75000"/>
                  </a:schemeClr>
                </a:solidFill>
                <a:ea typeface="Calibri" panose="020F0502020204030204" pitchFamily="34" charset="0"/>
                <a:cs typeface="Simplified Arabic" panose="02020603050405020304" pitchFamily="18" charset="-78"/>
              </a:rPr>
              <a:t>عملية البناء الضوئي تتم بوجود الضوء وكمية كافية من غاز ثاني أوكسيد الكاربون مع ارتفاع درجات الحرارة نسبياً اما عملية الهدم فهي لا تحتاج الى ذلك وعلى ذلك تكون عملية البناء أسرع في الأيام الحارة في حين تزداد عملية الهدم في الليالي الباردة، وقد وجد ان حوالي 20% او أكثر من المكونات الفعالة في النباتات الطبية تخضع كميتها لتأثير المتغيرات الحرارية بين عمليتي البناء والهدم وقد اثبتت التجارب ان للتغير في درجات الحرارة خلال 24 ساعة أثر كبير على كمية الزيت الطيار في نبات اللاوند</a:t>
            </a:r>
            <a:endParaRPr lang="en-US" b="1" dirty="0">
              <a:solidFill>
                <a:schemeClr val="accent6">
                  <a:lumMod val="75000"/>
                </a:schemeClr>
              </a:solidFill>
            </a:endParaRPr>
          </a:p>
        </p:txBody>
      </p:sp>
      <p:sp>
        <p:nvSpPr>
          <p:cNvPr id="3" name="عنصر نائب للمحتوى 2"/>
          <p:cNvSpPr>
            <a:spLocks noGrp="1"/>
          </p:cNvSpPr>
          <p:nvPr>
            <p:ph idx="1"/>
          </p:nvPr>
        </p:nvSpPr>
        <p:spPr>
          <a:xfrm>
            <a:off x="2589212" y="5865502"/>
            <a:ext cx="8915400" cy="45719"/>
          </a:xfrm>
        </p:spPr>
        <p:txBody>
          <a:bodyPr>
            <a:normAutofit fontScale="25000" lnSpcReduction="20000"/>
          </a:bodyPr>
          <a:lstStyle/>
          <a:p>
            <a:endParaRPr lang="en-US" dirty="0"/>
          </a:p>
        </p:txBody>
      </p:sp>
    </p:spTree>
    <p:extLst>
      <p:ext uri="{BB962C8B-B14F-4D97-AF65-F5344CB8AC3E}">
        <p14:creationId xmlns:p14="http://schemas.microsoft.com/office/powerpoint/2010/main" val="3740424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flipV="1">
            <a:off x="1543050" y="5581649"/>
            <a:ext cx="10190163" cy="45719"/>
          </a:xfrm>
        </p:spPr>
        <p:txBody>
          <a:bodyPr>
            <a:normAutofit fontScale="90000"/>
          </a:bodyPr>
          <a:lstStyle/>
          <a:p>
            <a:pPr marL="57150" marR="0" algn="just" rtl="1">
              <a:lnSpc>
                <a:spcPct val="107000"/>
              </a:lnSpc>
              <a:spcBef>
                <a:spcPts val="0"/>
              </a:spcBef>
              <a:spcAft>
                <a:spcPts val="800"/>
              </a:spcAft>
            </a:pPr>
            <a:endParaRPr lang="en-US" sz="4000" b="1" dirty="0">
              <a:solidFill>
                <a:schemeClr val="accent1">
                  <a:lumMod val="75000"/>
                </a:schemeClr>
              </a:solidFill>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3453716464"/>
              </p:ext>
            </p:extLst>
          </p:nvPr>
        </p:nvGraphicFramePr>
        <p:xfrm>
          <a:off x="3219449" y="1771647"/>
          <a:ext cx="7353301" cy="3124202"/>
        </p:xfrm>
        <a:graphic>
          <a:graphicData uri="http://schemas.openxmlformats.org/drawingml/2006/table">
            <a:tbl>
              <a:tblPr rtl="1" firstRow="1" firstCol="1" bandRow="1">
                <a:tableStyleId>{5C22544A-7EE6-4342-B048-85BDC9FD1C3A}</a:tableStyleId>
              </a:tblPr>
              <a:tblGrid>
                <a:gridCol w="2242465"/>
                <a:gridCol w="1696803"/>
                <a:gridCol w="1575708"/>
                <a:gridCol w="1838325"/>
              </a:tblGrid>
              <a:tr h="1562101">
                <a:tc>
                  <a:txBody>
                    <a:bodyPr/>
                    <a:lstStyle/>
                    <a:p>
                      <a:pPr marL="0" marR="0" algn="ctr" rtl="1">
                        <a:lnSpc>
                          <a:spcPct val="107000"/>
                        </a:lnSpc>
                        <a:spcBef>
                          <a:spcPts val="0"/>
                        </a:spcBef>
                        <a:spcAft>
                          <a:spcPts val="0"/>
                        </a:spcAft>
                      </a:pPr>
                      <a:r>
                        <a:rPr lang="ar-IQ" sz="2000" b="1" dirty="0">
                          <a:effectLst/>
                        </a:rPr>
                        <a:t>الوقت</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IQ" sz="2000" b="1" dirty="0">
                          <a:effectLst/>
                        </a:rPr>
                        <a:t>2 صباحاً</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IQ" sz="2000" b="1">
                          <a:effectLst/>
                        </a:rPr>
                        <a:t>12 ظهراً</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IQ" sz="2000" b="1">
                          <a:effectLst/>
                        </a:rPr>
                        <a:t>2 مساءاً</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r h="1562101">
                <a:tc>
                  <a:txBody>
                    <a:bodyPr/>
                    <a:lstStyle/>
                    <a:p>
                      <a:pPr marL="0" marR="0" algn="ctr" rtl="1">
                        <a:lnSpc>
                          <a:spcPct val="107000"/>
                        </a:lnSpc>
                        <a:spcBef>
                          <a:spcPts val="0"/>
                        </a:spcBef>
                        <a:spcAft>
                          <a:spcPts val="0"/>
                        </a:spcAft>
                      </a:pPr>
                      <a:r>
                        <a:rPr lang="ar-IQ" sz="2000" b="1">
                          <a:effectLst/>
                        </a:rPr>
                        <a:t>% الزيت الطيار</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IQ" sz="2000" b="1" dirty="0">
                          <a:effectLst/>
                        </a:rPr>
                        <a:t>1.1</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IQ" sz="2000" b="1">
                          <a:effectLst/>
                        </a:rPr>
                        <a:t>1</a:t>
                      </a:r>
                      <a:endParaRPr lang="en-US" sz="1600" b="1">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marR="0" algn="ctr" rtl="1">
                        <a:lnSpc>
                          <a:spcPct val="107000"/>
                        </a:lnSpc>
                        <a:spcBef>
                          <a:spcPts val="0"/>
                        </a:spcBef>
                        <a:spcAft>
                          <a:spcPts val="0"/>
                        </a:spcAft>
                      </a:pPr>
                      <a:r>
                        <a:rPr lang="ar-IQ" sz="2000" b="1" dirty="0">
                          <a:effectLst/>
                        </a:rPr>
                        <a:t>1.2</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r>
            </a:tbl>
          </a:graphicData>
        </a:graphic>
      </p:graphicFrame>
    </p:spTree>
    <p:extLst>
      <p:ext uri="{BB962C8B-B14F-4D97-AF65-F5344CB8AC3E}">
        <p14:creationId xmlns:p14="http://schemas.microsoft.com/office/powerpoint/2010/main" val="24306566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266951" y="624110"/>
            <a:ext cx="9237662" cy="1738090"/>
          </a:xfrm>
        </p:spPr>
        <p:txBody>
          <a:bodyPr>
            <a:noAutofit/>
          </a:bodyPr>
          <a:lstStyle/>
          <a:p>
            <a:pPr algn="r"/>
            <a:r>
              <a:rPr lang="ar-IQ" sz="3200" b="1" dirty="0">
                <a:solidFill>
                  <a:schemeClr val="accent1">
                    <a:lumMod val="50000"/>
                  </a:schemeClr>
                </a:solidFill>
                <a:latin typeface="Arabic Typesetting" panose="03020402040406030203" pitchFamily="66" charset="-78"/>
                <a:cs typeface="Arabic Typesetting" panose="03020402040406030203" pitchFamily="66" charset="-78"/>
              </a:rPr>
              <a:t>وقد أظهرت تغيرات فصول السنة الأربع تأثيرها على النباتات الطبية ومكوناتها الفعالة الا ان التأثير هنا ينحصر في مراحل النمو المختلفة </a:t>
            </a:r>
            <a:r>
              <a:rPr lang="ar-IQ" sz="3200" b="1" dirty="0" smtClean="0">
                <a:solidFill>
                  <a:schemeClr val="accent1">
                    <a:lumMod val="50000"/>
                  </a:schemeClr>
                </a:solidFill>
                <a:latin typeface="Arabic Typesetting" panose="03020402040406030203" pitchFamily="66" charset="-78"/>
                <a:cs typeface="Arabic Typesetting" panose="03020402040406030203" pitchFamily="66" charset="-78"/>
              </a:rPr>
              <a:t>فمثلا: </a:t>
            </a:r>
            <a:r>
              <a:rPr lang="ar-IQ" sz="4000" b="1" dirty="0">
                <a:latin typeface="Arabic Typesetting" panose="03020402040406030203" pitchFamily="66" charset="-78"/>
                <a:cs typeface="Arabic Typesetting" panose="03020402040406030203" pitchFamily="66" charset="-78"/>
              </a:rPr>
              <a:t/>
            </a:r>
            <a:br>
              <a:rPr lang="ar-IQ" sz="4000" b="1" dirty="0">
                <a:latin typeface="Arabic Typesetting" panose="03020402040406030203" pitchFamily="66" charset="-78"/>
                <a:cs typeface="Arabic Typesetting" panose="03020402040406030203" pitchFamily="66" charset="-78"/>
              </a:rPr>
            </a:br>
            <a:endParaRPr lang="en-US" sz="4000" b="1" dirty="0">
              <a:latin typeface="Arabic Typesetting" panose="03020402040406030203" pitchFamily="66" charset="-78"/>
              <a:cs typeface="Arabic Typesetting" panose="03020402040406030203" pitchFamily="66" charset="-78"/>
            </a:endParaRPr>
          </a:p>
        </p:txBody>
      </p:sp>
      <p:sp>
        <p:nvSpPr>
          <p:cNvPr id="3" name="عنصر نائب للمحتوى 2"/>
          <p:cNvSpPr>
            <a:spLocks noGrp="1"/>
          </p:cNvSpPr>
          <p:nvPr>
            <p:ph idx="1"/>
          </p:nvPr>
        </p:nvSpPr>
        <p:spPr>
          <a:xfrm>
            <a:off x="933450" y="1809750"/>
            <a:ext cx="10571163" cy="4629150"/>
          </a:xfrm>
        </p:spPr>
        <p:txBody>
          <a:bodyPr>
            <a:normAutofit fontScale="92500" lnSpcReduction="20000"/>
          </a:bodyPr>
          <a:lstStyle/>
          <a:p>
            <a:pPr algn="r" rtl="1"/>
            <a:r>
              <a:rPr lang="ar-IQ" b="1" dirty="0"/>
              <a:t>•	</a:t>
            </a:r>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نبات </a:t>
            </a:r>
            <a:r>
              <a:rPr lang="ar-IQ" sz="3900" b="1" dirty="0" err="1">
                <a:solidFill>
                  <a:schemeClr val="accent1">
                    <a:lumMod val="75000"/>
                  </a:schemeClr>
                </a:solidFill>
                <a:latin typeface="Arabic Typesetting" panose="03020402040406030203" pitchFamily="66" charset="-78"/>
                <a:cs typeface="Arabic Typesetting" panose="03020402040406030203" pitchFamily="66" charset="-78"/>
              </a:rPr>
              <a:t>البيرثرم</a:t>
            </a:r>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 تصل نسبة المكونات الفعالة بها الى أقصاه عند تمام تفتح الازهار القرصية وقبل ان تتعرض النورة الى السقوط </a:t>
            </a:r>
          </a:p>
          <a:p>
            <a:pPr algn="r" rtl="1"/>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	وفي بعض النباتات النشوية تصل نسبة المكونات الفعالة الى أقصاها في نهاية فصل الصيف.</a:t>
            </a:r>
          </a:p>
          <a:p>
            <a:pPr algn="r" rtl="1"/>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	والطقس الحار يقلل من الزيوت الطيارة في حين ان الطقس الرطب والبارد يعمل على زيادتها</a:t>
            </a:r>
          </a:p>
          <a:p>
            <a:pPr algn="r" rtl="1"/>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	ووجد في نبات الداتورا ان كمية القلويدات تقل في الطقس الحار او الأرض الساخنة </a:t>
            </a:r>
          </a:p>
          <a:p>
            <a:pPr algn="r" rtl="1"/>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	قلويدات السكران فأنها تقل عند انخفاض درجات الحرارة</a:t>
            </a:r>
          </a:p>
          <a:p>
            <a:pPr algn="r" rtl="1"/>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	وفي نبات الفلفل الحار تزداد نسبة المادة الفعالة (</a:t>
            </a:r>
            <a:r>
              <a:rPr lang="ar-IQ" sz="3900" b="1" dirty="0" err="1">
                <a:solidFill>
                  <a:schemeClr val="accent1">
                    <a:lumMod val="75000"/>
                  </a:schemeClr>
                </a:solidFill>
                <a:latin typeface="Arabic Typesetting" panose="03020402040406030203" pitchFamily="66" charset="-78"/>
                <a:cs typeface="Arabic Typesetting" panose="03020402040406030203" pitchFamily="66" charset="-78"/>
              </a:rPr>
              <a:t>الكابسيسين</a:t>
            </a:r>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 </a:t>
            </a:r>
            <a:r>
              <a:rPr lang="en-US" sz="3900" b="1" dirty="0">
                <a:solidFill>
                  <a:schemeClr val="accent1">
                    <a:lumMod val="75000"/>
                  </a:schemeClr>
                </a:solidFill>
                <a:latin typeface="Arabic Typesetting" panose="03020402040406030203" pitchFamily="66" charset="-78"/>
                <a:cs typeface="Arabic Typesetting" panose="03020402040406030203" pitchFamily="66" charset="-78"/>
              </a:rPr>
              <a:t>Capsaicin) </a:t>
            </a:r>
            <a:r>
              <a:rPr lang="ar-IQ" sz="3900" b="1" dirty="0">
                <a:solidFill>
                  <a:schemeClr val="accent1">
                    <a:lumMod val="75000"/>
                  </a:schemeClr>
                </a:solidFill>
                <a:latin typeface="Arabic Typesetting" panose="03020402040406030203" pitchFamily="66" charset="-78"/>
                <a:cs typeface="Arabic Typesetting" panose="03020402040406030203" pitchFamily="66" charset="-78"/>
              </a:rPr>
              <a:t>بأرتفاع درجة الحرارة وزيادة الجفاف وبذلك تزداد حرافة الثمار وبعكسه تقل الحرافة لقلة هذه المادة</a:t>
            </a:r>
          </a:p>
        </p:txBody>
      </p:sp>
    </p:spTree>
    <p:extLst>
      <p:ext uri="{BB962C8B-B14F-4D97-AF65-F5344CB8AC3E}">
        <p14:creationId xmlns:p14="http://schemas.microsoft.com/office/powerpoint/2010/main" val="3905801129"/>
      </p:ext>
    </p:extLst>
  </p:cSld>
  <p:clrMapOvr>
    <a:masterClrMapping/>
  </p:clrMapOvr>
</p:sld>
</file>

<file path=ppt/theme/theme1.xml><?xml version="1.0" encoding="utf-8"?>
<a:theme xmlns:a="http://schemas.openxmlformats.org/drawingml/2006/main" name="Wisp">
  <a:themeElements>
    <a:clrScheme name="أحمر">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49</TotalTime>
  <Words>639</Words>
  <Application>Microsoft Office PowerPoint</Application>
  <PresentationFormat>مخصص</PresentationFormat>
  <Paragraphs>40</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Wisp</vt:lpstr>
      <vt:lpstr>    عقاقير طبية عملي محاضرة  2 كلية الزراعة/ قسم المحاصيل الحقلية المرحلة الرابعة مدرس المادة   </vt:lpstr>
      <vt:lpstr>المحاضرة / 2</vt:lpstr>
      <vt:lpstr>عرض تقديمي في PowerPoint</vt:lpstr>
      <vt:lpstr>وتعتبر درجة 40م هي الدرجة العظمى لمعظم أنواع النباتات بعدها تبدأ معالم حياة النبات في التوقف، وكذلك درجة حرارة 10م تعتبر الدنيا لمعظم أنواع النباتات وعلى أي حال فأن فسيولوجية تحمل النباتات لدرجة الحرارة تتراوح بين درجتي 10 -30 م كما انها تختلف من نبات الى اخر ومع هذا فقد وجد نبات الكشليريا Cochlerea الذي ينمو في المناطق المتجمدة يتحمل برودة تصل الى -46 م في حين ان درجة حرارة 2م تعتبر خطرة لنمو نباتات المناطق المتجمدة عامة.</vt:lpstr>
      <vt:lpstr>وعموما فأن زراعة نباتات في درجة حرارة لا تلائمه تجعله لا ينمو عادة وإذا نما فأنه من النادر او تقريبا من المستحيل ان يزهر او ينتج ثمارا. </vt:lpstr>
      <vt:lpstr>وأيضا تؤثر درجة الحرارة على النمو بتأثيرها على عملية التركيب الضوئي، وبما ان المكونات الطبية هي نواتج ثانوية لعملية التركيب الضوئي فأن طبيعة وكمية هذه المواد في النباتات الطبية تتأثر تأثيرا مباشرا بعملية التمثيل الغذائي، وهذه بدورها تتأثر بدرجات الحرارة. </vt:lpstr>
      <vt:lpstr>عملية البناء الضوئي تتم بوجود الضوء وكمية كافية من غاز ثاني أوكسيد الكاربون مع ارتفاع درجات الحرارة نسبياً اما عملية الهدم فهي لا تحتاج الى ذلك وعلى ذلك تكون عملية البناء أسرع في الأيام الحارة في حين تزداد عملية الهدم في الليالي الباردة، وقد وجد ان حوالي 20% او أكثر من المكونات الفعالة في النباتات الطبية تخضع كميتها لتأثير المتغيرات الحرارية بين عمليتي البناء والهدم وقد اثبتت التجارب ان للتغير في درجات الحرارة خلال 24 ساعة أثر كبير على كمية الزيت الطيار في نبات اللاوند</vt:lpstr>
      <vt:lpstr>عرض تقديمي في PowerPoint</vt:lpstr>
      <vt:lpstr>وقد أظهرت تغيرات فصول السنة الأربع تأثيرها على النباتات الطبية ومكوناتها الفعالة الا ان التأثير هنا ينحصر في مراحل النمو المختلفة فمثلا:  </vt:lpstr>
      <vt:lpstr>تختلف النباتات من حيث احتياجها الى درجة الحرارة المناسبة لها </vt:lpstr>
      <vt:lpstr>وفي دراسة أجريت على نبات الزعفران وجد ان الزعفران قليل التأثر بأرتفاع درجات الحرارة لأنه ينتج بروتينات خاصة تسمى بروتينات الصدمة الحرارية تحميها من التأثيرات السامة للحرارة العالية تفوق 40 م والتأثيرات السامة لدرجات الحرارة المنخفضة اقل من 10 م لذلك تعتبر نبتة ريفية تتحمل ظروفا مناخية قاسية جدا نظرا لمورفولوجيتها وفسيولوجيتها شرط ان لا تصادف هذه الحرارة احدى المراحل الحساسة للنبتة. </vt:lpstr>
      <vt:lpstr>في دراسة أجريت على القرنفل وجد انه يلائمة جو منخفض الحرارة ليلا أكثر منه نهارا (3-8) م وينتج عن دفء الجو قلة التفرعات الجانبية وبطيء النمو بسبب ارتفاع سرعة التنفس واستهلاك كميات أكبر من الكاربوهيدرات كذلك وجد ان عدد البتلات يقل عند ارتفاع الحرارة ليلا.</vt:lpstr>
      <vt:lpstr>الاسئلة</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 2</dc:title>
  <dc:creator>nooraa adeel</dc:creator>
  <cp:lastModifiedBy>mohammed</cp:lastModifiedBy>
  <cp:revision>7</cp:revision>
  <dcterms:created xsi:type="dcterms:W3CDTF">2019-11-22T16:14:49Z</dcterms:created>
  <dcterms:modified xsi:type="dcterms:W3CDTF">2022-09-13T05:33:23Z</dcterms:modified>
</cp:coreProperties>
</file>